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9"/>
  </p:sldMasterIdLst>
  <p:notesMasterIdLst>
    <p:notesMasterId r:id="rId35"/>
  </p:notesMasterIdLst>
  <p:handoutMasterIdLst>
    <p:handoutMasterId r:id="rId36"/>
  </p:handoutMasterIdLst>
  <p:sldIdLst>
    <p:sldId id="972" r:id="rId20"/>
    <p:sldId id="945" r:id="rId21"/>
    <p:sldId id="973" r:id="rId22"/>
    <p:sldId id="974" r:id="rId23"/>
    <p:sldId id="975" r:id="rId24"/>
    <p:sldId id="976" r:id="rId25"/>
    <p:sldId id="977" r:id="rId26"/>
    <p:sldId id="978" r:id="rId27"/>
    <p:sldId id="979" r:id="rId28"/>
    <p:sldId id="980" r:id="rId29"/>
    <p:sldId id="981" r:id="rId30"/>
    <p:sldId id="982" r:id="rId31"/>
    <p:sldId id="983" r:id="rId32"/>
    <p:sldId id="984" r:id="rId33"/>
    <p:sldId id="959" r:id="rId34"/>
  </p:sldIdLst>
  <p:sldSz cx="9144000" cy="6858000" type="screen4x3"/>
  <p:notesSz cx="7099300" cy="10234613"/>
  <p:custDataLst>
    <p:custData r:id="rId4"/>
    <p:tags r:id="rId37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pos="340">
          <p15:clr>
            <a:srgbClr val="A4A3A4"/>
          </p15:clr>
        </p15:guide>
        <p15:guide id="8" pos="158">
          <p15:clr>
            <a:srgbClr val="A4A3A4"/>
          </p15:clr>
        </p15:guide>
        <p15:guide id="9" pos="2880">
          <p15:clr>
            <a:srgbClr val="A4A3A4"/>
          </p15:clr>
        </p15:guide>
        <p15:guide id="10" pos="2971">
          <p15:clr>
            <a:srgbClr val="A4A3A4"/>
          </p15:clr>
        </p15:guide>
        <p15:guide id="11" pos="5511">
          <p15:clr>
            <a:srgbClr val="A4A3A4"/>
          </p15:clr>
        </p15:guide>
        <p15:guide id="12" pos="4604">
          <p15:clr>
            <a:srgbClr val="A4A3A4"/>
          </p15:clr>
        </p15:guide>
        <p15:guide id="13" pos="3787">
          <p15:clr>
            <a:srgbClr val="A4A3A4"/>
          </p15:clr>
        </p15:guide>
        <p15:guide id="14" pos="3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BAA"/>
    <a:srgbClr val="FFFFFF"/>
    <a:srgbClr val="000000"/>
    <a:srgbClr val="505A64"/>
    <a:srgbClr val="D7D7CD"/>
    <a:srgbClr val="BECDD7"/>
    <a:srgbClr val="FFB900"/>
    <a:srgbClr val="AF235F"/>
    <a:srgbClr val="55A0B9"/>
    <a:srgbClr val="AA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4511" autoAdjust="0"/>
    <p:restoredTop sz="94660"/>
  </p:normalViewPr>
  <p:slideViewPr>
    <p:cSldViewPr snapToGrid="0" snapToObjects="1" showGuides="1">
      <p:cViewPr varScale="1">
        <p:scale>
          <a:sx n="98" d="100"/>
          <a:sy n="98" d="100"/>
        </p:scale>
        <p:origin x="420" y="84"/>
      </p:cViewPr>
      <p:guideLst>
        <p:guide orient="horz" pos="4141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48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7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738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478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customXml" Target="../../customXml/item5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customXml" Target="../../customXml/item16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customXml" Target="../../customXml/item1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customXml" Target="../../customXml/item13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2" Type="http://schemas.openxmlformats.org/officeDocument/2006/relationships/tags" Target="../tags/tag37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customXml" Target="../../customXml/item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6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customXml" Target="../../customXml/item1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1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/>
          <p:cNvPicPr>
            <a:picLocks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7501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090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presentation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008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the name and title of the presenter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9750" y="0"/>
            <a:ext cx="1728000" cy="967833"/>
          </a:xfrm>
          <a:prstGeom prst="rect">
            <a:avLst/>
          </a:prstGeom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0" y="6235006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15" name="cdtText Box 101 Id15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158360" y="2137890"/>
            <a:ext cx="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917344" y="5747460"/>
            <a:ext cx="38313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SOLID EDGE UNIVERSITY 2014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Re-imagine What’s Possible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86656" y="6414474"/>
            <a:ext cx="570669" cy="187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0" dirty="0" smtClean="0">
                <a:solidFill>
                  <a:srgbClr val="879BAA"/>
                </a:solidFill>
              </a:rPr>
              <a:t>#SEU14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42387" y="6023065"/>
            <a:ext cx="254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0" dirty="0" smtClean="0">
                <a:solidFill>
                  <a:srgbClr val="879BAA"/>
                </a:solidFill>
              </a:rPr>
              <a:t>Solid</a:t>
            </a:r>
            <a:r>
              <a:rPr lang="en-US" sz="1000" b="0" baseline="0" dirty="0" smtClean="0">
                <a:solidFill>
                  <a:srgbClr val="879BAA"/>
                </a:solidFill>
              </a:rPr>
              <a:t> Edge University 2014</a:t>
            </a:r>
            <a:br>
              <a:rPr lang="en-US" sz="1000" b="0" baseline="0" dirty="0" smtClean="0">
                <a:solidFill>
                  <a:srgbClr val="879BAA"/>
                </a:solidFill>
              </a:rPr>
            </a:br>
            <a:r>
              <a:rPr lang="en-US" sz="1000" b="0" baseline="0" dirty="0" smtClean="0">
                <a:solidFill>
                  <a:srgbClr val="879BAA"/>
                </a:solidFill>
              </a:rPr>
              <a:t>May 12-14, Atlanta, GA, USA</a:t>
            </a:r>
            <a:endParaRPr lang="en-US" sz="1000" dirty="0"/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25920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276000" y="1412875"/>
            <a:ext cx="273586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156325" y="1412875"/>
            <a:ext cx="2592388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539750" y="1412876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539750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16463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5106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4" name="cdtTextplatzhalter 13 Id4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49" y="1412875"/>
            <a:ext cx="3314701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67691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676910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50" y="1412876"/>
            <a:ext cx="33147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539750" y="3860800"/>
            <a:ext cx="3309936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3994149" y="3860800"/>
            <a:ext cx="3314701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dtTextplatzhalter 13 Id9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8137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726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chapter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644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>
              <a:defRPr sz="2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subhead</a:t>
            </a:r>
          </a:p>
        </p:txBody>
      </p:sp>
      <p:pic>
        <p:nvPicPr>
          <p:cNvPr id="8" name="cdtPicture 7 Id8" descr="sie_logo_layer_petrol_rgb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9" name="cdtText Box 101 Id9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2 Id3"/>
          <p:cNvSpPr/>
          <p:nvPr userDrawn="1">
            <p:custDataLst>
              <p:tags r:id="rId2"/>
            </p:custDataLst>
          </p:nvPr>
        </p:nvSpPr>
        <p:spPr bwMode="auto">
          <a:xfrm>
            <a:off x="4716464" y="1412875"/>
            <a:ext cx="4427537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the style sheet to edit the title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4"/>
            </p:custDataLst>
          </p:nvPr>
        </p:nvSpPr>
        <p:spPr>
          <a:xfrm>
            <a:off x="0" y="1412875"/>
            <a:ext cx="4572000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fr-FR" dirty="0" smtClean="0"/>
              <a:t>active </a:t>
            </a:r>
            <a:r>
              <a:rPr lang="fr-FR" dirty="0" err="1" smtClean="0"/>
              <a:t>chapter</a:t>
            </a:r>
            <a:endParaRPr lang="fr-FR" dirty="0" smtClean="0"/>
          </a:p>
          <a:p>
            <a:pPr lvl="3"/>
            <a:r>
              <a:rPr lang="fr-FR" dirty="0" err="1" smtClean="0"/>
              <a:t>subchapter</a:t>
            </a:r>
            <a:endParaRPr lang="fr-FR" dirty="0" smtClean="0"/>
          </a:p>
          <a:p>
            <a:pPr lvl="4"/>
            <a:r>
              <a:rPr lang="fr-FR" dirty="0" smtClean="0"/>
              <a:t>active </a:t>
            </a:r>
            <a:r>
              <a:rPr lang="fr-FR" dirty="0" err="1" smtClean="0"/>
              <a:t>subchapter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" y="1412875"/>
            <a:ext cx="4570168" cy="4752975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 Placehold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7098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412875"/>
            <a:ext cx="8208963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/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14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8208963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8208963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26" Type="http://schemas.openxmlformats.org/officeDocument/2006/relationships/tags" Target="../tags/tag10.xml"/><Relationship Id="rId39" Type="http://schemas.openxmlformats.org/officeDocument/2006/relationships/tags" Target="../tags/tag2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34" Type="http://schemas.openxmlformats.org/officeDocument/2006/relationships/tags" Target="../tags/tag18.xml"/><Relationship Id="rId42" Type="http://schemas.openxmlformats.org/officeDocument/2006/relationships/tags" Target="../tags/tag26.xml"/><Relationship Id="rId47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9.xml"/><Relationship Id="rId33" Type="http://schemas.openxmlformats.org/officeDocument/2006/relationships/tags" Target="../tags/tag17.xml"/><Relationship Id="rId38" Type="http://schemas.openxmlformats.org/officeDocument/2006/relationships/tags" Target="../tags/tag22.xml"/><Relationship Id="rId46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4.xml"/><Relationship Id="rId29" Type="http://schemas.openxmlformats.org/officeDocument/2006/relationships/tags" Target="../tags/tag13.xml"/><Relationship Id="rId41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8.xml"/><Relationship Id="rId32" Type="http://schemas.openxmlformats.org/officeDocument/2006/relationships/tags" Target="../tags/tag16.xml"/><Relationship Id="rId37" Type="http://schemas.openxmlformats.org/officeDocument/2006/relationships/tags" Target="../tags/tag21.xml"/><Relationship Id="rId40" Type="http://schemas.openxmlformats.org/officeDocument/2006/relationships/tags" Target="../tags/tag24.xml"/><Relationship Id="rId45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7.xml"/><Relationship Id="rId28" Type="http://schemas.openxmlformats.org/officeDocument/2006/relationships/tags" Target="../tags/tag12.xml"/><Relationship Id="rId36" Type="http://schemas.openxmlformats.org/officeDocument/2006/relationships/tags" Target="../tags/tag20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31" Type="http://schemas.openxmlformats.org/officeDocument/2006/relationships/tags" Target="../tags/tag15.xml"/><Relationship Id="rId44" Type="http://schemas.openxmlformats.org/officeDocument/2006/relationships/tags" Target="../tags/tag2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Relationship Id="rId27" Type="http://schemas.openxmlformats.org/officeDocument/2006/relationships/tags" Target="../tags/tag11.xml"/><Relationship Id="rId30" Type="http://schemas.openxmlformats.org/officeDocument/2006/relationships/tags" Target="../tags/tag14.xml"/><Relationship Id="rId35" Type="http://schemas.openxmlformats.org/officeDocument/2006/relationships/tags" Target="../tags/tag19.xml"/><Relationship Id="rId43" Type="http://schemas.openxmlformats.org/officeDocument/2006/relationships/tags" Target="../tags/tag27.xml"/><Relationship Id="rId48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3" name="cdtTextBox 12 Id13"/>
          <p:cNvSpPr txBox="1"/>
          <p:nvPr>
            <p:custDataLst>
              <p:tags r:id="rId19"/>
            </p:custDataLst>
          </p:nvPr>
        </p:nvSpPr>
        <p:spPr>
          <a:xfrm>
            <a:off x="0" y="6598800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2014-05-13</a:t>
            </a:r>
          </a:p>
        </p:txBody>
      </p:sp>
      <p:sp>
        <p:nvSpPr>
          <p:cNvPr id="9" name="cdtText Box 133 Id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0" y="61658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1"/>
            </p:custDataLst>
          </p:nvPr>
        </p:nvSpPr>
        <p:spPr bwMode="auto">
          <a:xfrm>
            <a:off x="539751" y="1412875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TextBox 11 Id12"/>
          <p:cNvSpPr txBox="1"/>
          <p:nvPr>
            <p:custDataLst>
              <p:tags r:id="rId22"/>
            </p:custDataLst>
          </p:nvPr>
        </p:nvSpPr>
        <p:spPr>
          <a:xfrm>
            <a:off x="-1" y="6598800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879BAA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rgbClr val="879BAA"/>
              </a:solidFill>
            </a:endParaRPr>
          </a:p>
        </p:txBody>
      </p:sp>
      <p:sp>
        <p:nvSpPr>
          <p:cNvPr id="14" name="cdtTextBox 13 Id14"/>
          <p:cNvSpPr txBox="1"/>
          <p:nvPr>
            <p:custDataLst>
              <p:tags r:id="rId23"/>
            </p:custDataLst>
          </p:nvPr>
        </p:nvSpPr>
        <p:spPr>
          <a:xfrm>
            <a:off x="2693979" y="6598800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Siemens PLM Software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7308851" y="0"/>
            <a:ext cx="1439863" cy="806452"/>
          </a:xfrm>
          <a:prstGeom prst="rect">
            <a:avLst/>
          </a:prstGeom>
        </p:spPr>
      </p:pic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5"/>
            </p:custDataLst>
          </p:nvPr>
        </p:nvSpPr>
        <p:spPr bwMode="auto">
          <a:xfrm>
            <a:off x="0" y="0"/>
            <a:ext cx="9144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the style sheet to edit the title</a:t>
            </a:r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  <p:sldLayoutId id="2147483678" r:id="rId3"/>
    <p:sldLayoutId id="2147483679" r:id="rId4"/>
    <p:sldLayoutId id="2147483693" r:id="rId5"/>
    <p:sldLayoutId id="2147483670" r:id="rId6"/>
    <p:sldLayoutId id="2147483692" r:id="rId7"/>
    <p:sldLayoutId id="2147483694" r:id="rId8"/>
    <p:sldLayoutId id="2147483683" r:id="rId9"/>
    <p:sldLayoutId id="2147483681" r:id="rId10"/>
    <p:sldLayoutId id="2147483695" r:id="rId11"/>
    <p:sldLayoutId id="2147483691" r:id="rId12"/>
    <p:sldLayoutId id="2147483684" r:id="rId13"/>
    <p:sldLayoutId id="2147483685" r:id="rId14"/>
    <p:sldLayoutId id="2147483686" r:id="rId15"/>
    <p:sldLayoutId id="2147483688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hasteen.gregory@siemens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Managed Automaton - SESP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Greg Chasteen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534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SESP and SEEC APIs….  Some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API Name:	ValidateLogin</a:t>
            </a:r>
            <a:endParaRPr lang="en-US" dirty="0"/>
          </a:p>
          <a:p>
            <a:r>
              <a:rPr lang="en-US" dirty="0"/>
              <a:t>Purpose:	This API is used to login into </a:t>
            </a:r>
            <a:r>
              <a:rPr lang="en-US" dirty="0" smtClean="0"/>
              <a:t>SE SP.</a:t>
            </a:r>
            <a:endParaRPr lang="en-US" dirty="0"/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API actually uses to log in to the </a:t>
            </a:r>
            <a:r>
              <a:rPr lang="en-US" dirty="0" smtClean="0"/>
              <a:t>SE SP.</a:t>
            </a:r>
            <a:endParaRPr lang="en-US" dirty="0"/>
          </a:p>
          <a:p>
            <a:r>
              <a:rPr lang="en-US" dirty="0"/>
              <a:t>The behavior of the authentication process </a:t>
            </a:r>
            <a:r>
              <a:rPr lang="en-US" dirty="0" smtClean="0"/>
              <a:t>does NOT depend </a:t>
            </a:r>
            <a:r>
              <a:rPr lang="en-US" dirty="0"/>
              <a:t>on the display_alerts flag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Establishes the connection to the </a:t>
            </a:r>
            <a:r>
              <a:rPr lang="en-US" sz="2000" dirty="0" err="1" smtClean="0"/>
              <a:t>Sharepoint</a:t>
            </a:r>
            <a:r>
              <a:rPr lang="en-US" sz="2000" dirty="0" smtClean="0"/>
              <a:t> database!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6598"/>
            <a:ext cx="8991266" cy="18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7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SESP API’s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there was not an Open API…</a:t>
            </a:r>
          </a:p>
          <a:p>
            <a:r>
              <a:rPr lang="en-US" dirty="0"/>
              <a:t>	Slightly different approach than the Insight API’s with regards to 	C-O\Open, C-I\Close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Documents.Open</a:t>
            </a:r>
            <a:r>
              <a:rPr lang="en-US" dirty="0"/>
              <a:t> API does not take input directly from the </a:t>
            </a:r>
            <a:r>
              <a:rPr lang="en-US" dirty="0" smtClean="0"/>
              <a:t>SESP </a:t>
            </a:r>
            <a:r>
              <a:rPr lang="en-US" dirty="0"/>
              <a:t>database</a:t>
            </a:r>
          </a:p>
          <a:p>
            <a:pPr lvl="2"/>
            <a:r>
              <a:rPr lang="en-US" dirty="0"/>
              <a:t>The document </a:t>
            </a:r>
            <a:r>
              <a:rPr lang="en-US" dirty="0" smtClean="0"/>
              <a:t>must downloaded to the SESP </a:t>
            </a:r>
            <a:r>
              <a:rPr lang="en-US" dirty="0"/>
              <a:t>cache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682625" lvl="5" indent="0">
              <a:buNone/>
            </a:pPr>
            <a:endParaRPr lang="en-US" dirty="0" smtClean="0"/>
          </a:p>
          <a:p>
            <a:pPr marL="285750" lvl="3" indent="-285750"/>
            <a:r>
              <a:rPr lang="en-US" dirty="0" smtClean="0"/>
              <a:t>At </a:t>
            </a:r>
            <a:r>
              <a:rPr lang="en-US" dirty="0"/>
              <a:t>this point the </a:t>
            </a:r>
            <a:r>
              <a:rPr lang="en-US" dirty="0" err="1"/>
              <a:t>Documents.Open</a:t>
            </a:r>
            <a:r>
              <a:rPr lang="en-US" dirty="0"/>
              <a:t> from the SESP cache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2" y="3632691"/>
            <a:ext cx="8915400" cy="99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51" y="5428169"/>
            <a:ext cx="59245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34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SESP API’s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document and save to the database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the new Solid Edge document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Prep the document with the necessary information</a:t>
            </a:r>
          </a:p>
          <a:p>
            <a:pPr marL="64452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 number</a:t>
            </a:r>
          </a:p>
          <a:p>
            <a:pPr marL="64452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Revision</a:t>
            </a:r>
          </a:p>
          <a:p>
            <a:pPr marL="64452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Folder location</a:t>
            </a:r>
          </a:p>
          <a:p>
            <a:pPr marL="64452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Content type</a:t>
            </a:r>
          </a:p>
          <a:p>
            <a:pPr marL="644525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Import </a:t>
            </a:r>
            <a:r>
              <a:rPr lang="en-US" dirty="0" smtClean="0"/>
              <a:t>the prepped document </a:t>
            </a:r>
            <a:r>
              <a:rPr lang="en-US" dirty="0"/>
              <a:t>with the </a:t>
            </a:r>
            <a:r>
              <a:rPr lang="en-US" dirty="0" err="1"/>
              <a:t>ImportDocumentsToServer</a:t>
            </a:r>
            <a:r>
              <a:rPr lang="en-US" dirty="0"/>
              <a:t> API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65138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7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SESP API’s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look at some common SESP API workflows in detail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follow along….</a:t>
            </a:r>
          </a:p>
          <a:p>
            <a:r>
              <a:rPr lang="en-US" dirty="0" err="1"/>
              <a:t>AdvancedTrack</a:t>
            </a:r>
            <a:r>
              <a:rPr lang="en-US" dirty="0"/>
              <a:t>\_06-ManagedAutomation-SESP\Programs\SESP-AutomationSamples.sln</a:t>
            </a:r>
          </a:p>
        </p:txBody>
      </p:sp>
    </p:spTree>
    <p:extLst>
      <p:ext uri="{BB962C8B-B14F-4D97-AF65-F5344CB8AC3E}">
        <p14:creationId xmlns:p14="http://schemas.microsoft.com/office/powerpoint/2010/main" val="425167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Utility that uses SE SP APIs along with some </a:t>
            </a:r>
            <a:r>
              <a:rPr lang="en-US" dirty="0" err="1" smtClean="0"/>
              <a:t>Sharepoint</a:t>
            </a:r>
            <a:r>
              <a:rPr lang="en-US" dirty="0" smtClean="0"/>
              <a:t> APIs.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AdvancedTrack</a:t>
            </a:r>
            <a:r>
              <a:rPr lang="en-US" dirty="0"/>
              <a:t>\_06-ManagedAutomation-SESP\Programs\</a:t>
            </a:r>
            <a:r>
              <a:rPr lang="en-US" dirty="0" err="1"/>
              <a:t>InsightXTSPTools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8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/>
              <a:t>Greg Chasteen</a:t>
            </a:r>
            <a:br>
              <a:rPr lang="en-US" b="1" dirty="0" smtClean="0"/>
            </a:br>
            <a:r>
              <a:rPr lang="en-US" dirty="0" smtClean="0"/>
              <a:t>Solid Edge Technical Acct. Manager</a:t>
            </a:r>
            <a:br>
              <a:rPr lang="en-US" dirty="0" smtClean="0"/>
            </a:br>
            <a:r>
              <a:rPr lang="en-US" dirty="0" smtClean="0"/>
              <a:t>Solid Edge Development</a:t>
            </a:r>
          </a:p>
          <a:p>
            <a:r>
              <a:rPr lang="en-US" dirty="0" smtClean="0"/>
              <a:t>675 Discovery Drive</a:t>
            </a:r>
            <a:br>
              <a:rPr lang="en-US" dirty="0" smtClean="0"/>
            </a:br>
            <a:r>
              <a:rPr lang="en-US" dirty="0" smtClean="0"/>
              <a:t>Suite 100</a:t>
            </a:r>
            <a:br>
              <a:rPr lang="en-US" dirty="0" smtClean="0"/>
            </a:br>
            <a:r>
              <a:rPr lang="en-US" dirty="0" smtClean="0"/>
              <a:t>Huntsville, Al 35806</a:t>
            </a:r>
          </a:p>
          <a:p>
            <a:r>
              <a:rPr lang="en-US" dirty="0" smtClean="0"/>
              <a:t>Phone: +1 (256) 705 - 2621</a:t>
            </a:r>
            <a:br>
              <a:rPr lang="en-US" dirty="0" smtClean="0"/>
            </a:br>
            <a:r>
              <a:rPr lang="en-US" dirty="0" smtClean="0"/>
              <a:t>Mobile: </a:t>
            </a:r>
            <a:r>
              <a:rPr lang="en-US" dirty="0"/>
              <a:t>+1 (256) </a:t>
            </a:r>
            <a:r>
              <a:rPr lang="en-US" dirty="0" smtClean="0"/>
              <a:t>479 </a:t>
            </a:r>
            <a:r>
              <a:rPr lang="en-US" dirty="0"/>
              <a:t>- </a:t>
            </a:r>
            <a:r>
              <a:rPr lang="en-US" dirty="0" smtClean="0"/>
              <a:t>9055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E-mail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chasteen.gregory@siemens.com</a:t>
            </a:r>
            <a:endParaRPr lang="en-US" b="1" dirty="0" smtClean="0"/>
          </a:p>
        </p:txBody>
      </p:sp>
      <p:pic>
        <p:nvPicPr>
          <p:cNvPr id="12" name="Bildplatzhalter 11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" y="1412875"/>
            <a:ext cx="4570168" cy="4752975"/>
          </a:xfrm>
        </p:spPr>
      </p:pic>
    </p:spTree>
    <p:extLst>
      <p:ext uri="{BB962C8B-B14F-4D97-AF65-F5344CB8AC3E}">
        <p14:creationId xmlns:p14="http://schemas.microsoft.com/office/powerpoint/2010/main" val="29173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</a:rPr>
              <a:t>Agenda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Brief discussion on Insight, SEEC	</a:t>
            </a:r>
          </a:p>
          <a:p>
            <a:pPr lvl="1"/>
            <a:r>
              <a:rPr lang="en-US" dirty="0" smtClean="0"/>
              <a:t>Focus on SESP provided APIs	</a:t>
            </a:r>
          </a:p>
          <a:p>
            <a:pPr lvl="1"/>
            <a:r>
              <a:rPr lang="en-US" dirty="0" smtClean="0"/>
              <a:t>Detailed look at some of the more popular individual APIs	</a:t>
            </a:r>
          </a:p>
          <a:p>
            <a:pPr lvl="1"/>
            <a:r>
              <a:rPr lang="en-US" dirty="0" smtClean="0"/>
              <a:t>How to combine into common </a:t>
            </a:r>
            <a:r>
              <a:rPr lang="en-US" dirty="0" err="1" smtClean="0"/>
              <a:t>worklfows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Sample SESP open and save utility	</a:t>
            </a:r>
          </a:p>
        </p:txBody>
      </p:sp>
    </p:spTree>
    <p:extLst>
      <p:ext uri="{BB962C8B-B14F-4D97-AF65-F5344CB8AC3E}">
        <p14:creationId xmlns:p14="http://schemas.microsoft.com/office/powerpoint/2010/main" val="3612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PDM Managed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Solid Edge PDM client provides an API</a:t>
            </a:r>
          </a:p>
          <a:p>
            <a:endParaRPr lang="en-US" dirty="0"/>
          </a:p>
          <a:p>
            <a:pPr lvl="1"/>
            <a:r>
              <a:rPr lang="en-US" dirty="0"/>
              <a:t>Insight</a:t>
            </a:r>
          </a:p>
          <a:p>
            <a:pPr lvl="2"/>
            <a:r>
              <a:rPr lang="en-US" dirty="0"/>
              <a:t>Will provide </a:t>
            </a:r>
            <a:r>
              <a:rPr lang="en-US" dirty="0" err="1" smtClean="0"/>
              <a:t>documention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/>
              <a:t>Solid Edge Embedded Client ( SEEC)</a:t>
            </a:r>
          </a:p>
          <a:p>
            <a:pPr lvl="2"/>
            <a:r>
              <a:rPr lang="en-US" dirty="0"/>
              <a:t>Will provide documentation and examples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Solid Edge for </a:t>
            </a:r>
            <a:r>
              <a:rPr lang="en-US" dirty="0" err="1"/>
              <a:t>Sharepoint</a:t>
            </a:r>
            <a:r>
              <a:rPr lang="en-US" dirty="0"/>
              <a:t> (SESP)</a:t>
            </a:r>
          </a:p>
          <a:p>
            <a:pPr lvl="2"/>
            <a:r>
              <a:rPr lang="en-US" dirty="0"/>
              <a:t>Will provide documented 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92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 API’s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 Solid Edge API commands are “INSIGHT” enabled</a:t>
            </a:r>
          </a:p>
          <a:p>
            <a:pPr lvl="1"/>
            <a:r>
              <a:rPr lang="en-US" dirty="0"/>
              <a:t>File Open (both interactive command and API) accepts either </a:t>
            </a:r>
            <a:r>
              <a:rPr lang="en-US" dirty="0" err="1"/>
              <a:t>url</a:t>
            </a:r>
            <a:r>
              <a:rPr lang="en-US" dirty="0"/>
              <a:t> or folder based name, cache, etc.</a:t>
            </a:r>
          </a:p>
          <a:p>
            <a:pPr lvl="1"/>
            <a:r>
              <a:rPr lang="en-US" dirty="0"/>
              <a:t>Revision </a:t>
            </a:r>
            <a:r>
              <a:rPr lang="en-US" dirty="0" err="1"/>
              <a:t>Manager.Open</a:t>
            </a:r>
            <a:r>
              <a:rPr lang="en-US" dirty="0"/>
              <a:t> will automatically check-out a file managed by Insight.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There is an INSIGHT automation layer to directly access/execute INSIGHT server specific commands such as download/upload/check-in/check-out etc.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Insight API’s available on both Revision Manager and Solid Edge Framework object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1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API’s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</a:t>
            </a:r>
            <a:r>
              <a:rPr lang="en-US" dirty="0" smtClean="0"/>
              <a:t>quick look </a:t>
            </a:r>
            <a:r>
              <a:rPr lang="en-US" dirty="0"/>
              <a:t>at the Insight </a:t>
            </a:r>
            <a:r>
              <a:rPr lang="en-US" dirty="0" smtClean="0"/>
              <a:t>API’s using Object Browser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 API’s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containing details on each API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USB drive provided</a:t>
            </a:r>
          </a:p>
          <a:p>
            <a:pPr marL="180975" lvl="2" indent="0">
              <a:buNone/>
            </a:pPr>
            <a:r>
              <a:rPr lang="en-US" dirty="0"/>
              <a:t>       Advanced Track\Reference Material\InsightExamples.doc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588" lvl="1" indent="0">
              <a:buNone/>
            </a:pPr>
            <a:r>
              <a:rPr lang="en-US" dirty="0" smtClean="0"/>
              <a:t>TIP</a:t>
            </a:r>
            <a:endParaRPr lang="en-US" dirty="0"/>
          </a:p>
          <a:p>
            <a:r>
              <a:rPr lang="en-US" dirty="0" err="1"/>
              <a:t>DisplayAlert</a:t>
            </a:r>
            <a:r>
              <a:rPr lang="en-US" dirty="0"/>
              <a:t> will suppress all authentication dialogs as well as the Edit Profile dialog.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2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SESP and SEEC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Very similar design.  In fact, whenever possible </a:t>
            </a:r>
            <a:r>
              <a:rPr lang="en-US" dirty="0" smtClean="0"/>
              <a:t>an </a:t>
            </a:r>
            <a:r>
              <a:rPr lang="en-US" dirty="0"/>
              <a:t>exact duplicate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Access to APIs via </a:t>
            </a:r>
            <a:r>
              <a:rPr lang="en-US" dirty="0" err="1"/>
              <a:t>SolidEdgeFramework</a:t>
            </a:r>
            <a:r>
              <a:rPr lang="en-US" dirty="0"/>
              <a:t> type library</a:t>
            </a:r>
          </a:p>
          <a:p>
            <a:pPr marL="465138" lvl="1" indent="-285750">
              <a:buFont typeface="Arial" pitchFamily="34" charset="0"/>
              <a:buChar char="•"/>
            </a:pPr>
            <a:r>
              <a:rPr lang="en-US" dirty="0"/>
              <a:t>SEEC – </a:t>
            </a:r>
            <a:r>
              <a:rPr lang="en-US" dirty="0" err="1"/>
              <a:t>SolidEdgeTCE</a:t>
            </a:r>
            <a:endParaRPr lang="en-US" dirty="0"/>
          </a:p>
          <a:p>
            <a:pPr marL="465138" lvl="1" indent="-285750">
              <a:buFont typeface="Arial" pitchFamily="34" charset="0"/>
              <a:buChar char="•"/>
            </a:pPr>
            <a:r>
              <a:rPr lang="en-US" dirty="0"/>
              <a:t>SESP – </a:t>
            </a:r>
            <a:r>
              <a:rPr lang="en-US" dirty="0" err="1"/>
              <a:t>SolidEdgeInsightXT</a:t>
            </a:r>
            <a:endParaRPr lang="en-US" dirty="0"/>
          </a:p>
          <a:p>
            <a:pPr marL="465138" lvl="1" indent="-285750">
              <a:buFont typeface="Arial" pitchFamily="34" charset="0"/>
              <a:buChar char="•"/>
            </a:pPr>
            <a:endParaRPr lang="en-US" dirty="0"/>
          </a:p>
          <a:p>
            <a:pPr marL="465138" lvl="1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Let’s take a look at them via object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0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SESP and SEEC APIs….  Some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err="1">
                <a:solidFill>
                  <a:schemeClr val="tx1"/>
                </a:solidFill>
              </a:rPr>
              <a:t>ValidateLogin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Purpose:	This API is used to authenticate the user before calling any 		others SEEC functions.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Syntax:	Call </a:t>
            </a:r>
            <a:r>
              <a:rPr lang="en-US" dirty="0" err="1">
                <a:solidFill>
                  <a:schemeClr val="tx1"/>
                </a:solidFill>
              </a:rPr>
              <a:t>ObjSEEC.ValidateLogin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 err="1">
                <a:solidFill>
                  <a:schemeClr val="tx1"/>
                </a:solidFill>
              </a:rPr>
              <a:t>UserName</a:t>
            </a:r>
            <a:r>
              <a:rPr lang="en-US" dirty="0">
                <a:solidFill>
                  <a:schemeClr val="tx1"/>
                </a:solidFill>
              </a:rPr>
              <a:t>, Password, Group, </a:t>
            </a:r>
            <a:r>
              <a:rPr lang="en-US" dirty="0" err="1">
                <a:solidFill>
                  <a:schemeClr val="tx1"/>
                </a:solidFill>
              </a:rPr>
              <a:t>Role,URL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Parameters: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UserName</a:t>
            </a:r>
            <a:r>
              <a:rPr lang="en-US" dirty="0">
                <a:solidFill>
                  <a:schemeClr val="tx1"/>
                </a:solidFill>
              </a:rPr>
              <a:t> (Input): Specifies the </a:t>
            </a:r>
            <a:r>
              <a:rPr lang="en-US" dirty="0" err="1">
                <a:solidFill>
                  <a:schemeClr val="tx1"/>
                </a:solidFill>
              </a:rPr>
              <a:t>UserName</a:t>
            </a:r>
            <a:r>
              <a:rPr lang="en-US" dirty="0">
                <a:solidFill>
                  <a:schemeClr val="tx1"/>
                </a:solidFill>
              </a:rPr>
              <a:t> of the user to authenticate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Password (Input): Specifies the password of the user to authenticate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Group (Input): Specifies the group to which the user belongs. The default group is “</a:t>
            </a:r>
            <a:r>
              <a:rPr lang="en-US" dirty="0" err="1">
                <a:solidFill>
                  <a:schemeClr val="tx1"/>
                </a:solidFill>
              </a:rPr>
              <a:t>dba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 (Input) :  Specifies the TC database.  Can be 2 Tier or 4 Tier</a:t>
            </a:r>
          </a:p>
          <a:p>
            <a:pPr>
              <a:lnSpc>
                <a:spcPct val="9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Note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The behavior of the authentication process depends on the </a:t>
            </a:r>
            <a:r>
              <a:rPr lang="en-US" dirty="0" err="1">
                <a:solidFill>
                  <a:schemeClr val="tx1"/>
                </a:solidFill>
              </a:rPr>
              <a:t>display_alerts</a:t>
            </a:r>
            <a:r>
              <a:rPr lang="en-US" dirty="0">
                <a:solidFill>
                  <a:schemeClr val="tx1"/>
                </a:solidFill>
              </a:rPr>
              <a:t> flag. If the value of the flag is OFF, then </a:t>
            </a:r>
            <a:r>
              <a:rPr lang="en-US" dirty="0" err="1">
                <a:solidFill>
                  <a:schemeClr val="tx1"/>
                </a:solidFill>
              </a:rPr>
              <a:t>Validatelogin</a:t>
            </a:r>
            <a:r>
              <a:rPr lang="en-US" dirty="0">
                <a:solidFill>
                  <a:schemeClr val="tx1"/>
                </a:solidFill>
              </a:rPr>
              <a:t> () method internally silently (i.e. without showing any Login dialog) does Auto login using supplied credentials.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3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logging into SEEC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600325"/>
            <a:ext cx="842962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872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CUSTOMER" val="Siemens_I_2013"/>
  <p:tag name="CDT_CUSTOMER_NAME" val="Siemens AG, Industry Sector"/>
  <p:tag name="CDT_VERSION" val="4.1.2.0"/>
  <p:tag name="CDT_CREATORVERSION" val="4.1.2.0"/>
  <p:tag name="CDT_TEMPLATEVERSION" val="2.0.0"/>
  <p:tag name="CDT_LANGUAGE" val="1033"/>
  <p:tag name="CDT_FONTSET" val="Ari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2,5"/>
  <p:tag name="CDT_PROT_WIDTH" val="136,063"/>
  <p:tag name="CDT_PROT_HEIGHT" val="76,207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PROT" val="5"/>
  <p:tag name="CDT_PROT_TOP" val="326,7501"/>
  <p:tag name="CDT_PROT_LEFT" val="19,75"/>
  <p:tag name="CDT_PROT_WIDTH" val="700,25"/>
  <p:tag name="CDT_PROT_HEIGHT" val="116,973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987"/>
  <p:tag name="CDT_PROT_LEFT" val="19,75"/>
  <p:tag name="CDT_PROT_WIDTH" val="700,25"/>
  <p:tag name="CDT_PROT_HEIGHT" val="30,9513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"/>
  <p:tag name="CDT_PROT_WIDTH" val="113,375"/>
  <p:tag name="CDT_PROT_HEIGHT" val="63,3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71,3751"/>
  <p:tag name="CDT_PROT_WIDTH" val="348,625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PROT" val="2"/>
  <p:tag name="CDT_PROT_TOP" val="111,25"/>
  <p:tag name="CDT_PROT_LEFT" val="0"/>
  <p:tag name="CDT_PROT_WIDTH" val="360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PROT" val="2"/>
  <p:tag name="CDT_PROT_TOP" val="111,25"/>
  <p:tag name="CDT_PROT_LEFT" val="371,3751"/>
  <p:tag name="CDT_PROT_WIDTH" val="348,62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2"/>
  <p:tag name="CDT_PROT_TOP" val="111,25"/>
  <p:tag name="CDT_PROT_LEFT" val="371,3751"/>
  <p:tag name="CDT_PROT_WIDTH" val="348,62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646,3751"/>
  <p:tag name="CDT_PROT_HEIGHT" val="181,37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646,3751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04,094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57,9528"/>
  <p:tag name="CDT_PROT_WIDTH" val="215,4222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84,75"/>
  <p:tag name="CDT_PROT_WIDTH" val="204,12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317,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181,3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317,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1,375"/>
  <p:tag name="CDT_PROT_WIDTH" val="317,5"/>
  <p:tag name="CDT_PROT_HEIGHT" val="181,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60,6249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14,4999"/>
  <p:tag name="CDT_PROT_WIDTH" val="261,0001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533"/>
  <p:tag name="CDT_PROT_HEIGHT" val="181,3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533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001"/>
  <p:tag name="CDT_PROT_WIDTH" val="113,375"/>
  <p:tag name="CDT_PROT_HEIGHT" val="63,500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260,62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111,2501"/>
  <p:tag name="CDT_PROT_LEFT" val="314,5"/>
  <p:tag name="CDT_PROT_WIDTH" val="261"/>
  <p:tag name="CDT_PROT_HEIGHT" val="181,3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304"/>
  <p:tag name="CDT_PROT_LEFT" val="42,5"/>
  <p:tag name="CDT_PROT_WIDTH" val="260,6249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14,4999"/>
  <p:tag name="CDT_PROT_WIDTH" val="261,0001"/>
  <p:tag name="CDT_PROT_HEIGHT" val="181,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heme/theme1.xml><?xml version="1.0" encoding="utf-8"?>
<a:theme xmlns:a="http://schemas.openxmlformats.org/drawingml/2006/main" name="SIM_PPT_4x3_Examples_Jan_2014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Free Content + Navigation</Name>
  <PpLayout>32</PpLayout>
  <Index>16</Index>
</p4ppTags>
</file>

<file path=customXml/item10.xml><?xml version="1.0" encoding="utf-8"?>
<p4ppTags>
  <Name>1_Two rows</Name>
  <PpLayout>32</PpLayout>
  <Index>14</Index>
</p4ppTags>
</file>

<file path=customXml/item11.xml><?xml version="1.0" encoding="utf-8"?>
<p4ppTags>
  <Name>Image + Index/Contact</Name>
  <PpLayout>32</PpLayout>
  <Index>7</Index>
</p4ppTags>
</file>

<file path=customXml/item12.xml><?xml version="1.0" encoding="utf-8"?>
<p4ppTags>
  <Name>Two rows + Navigation</Name>
  <PpLayout>32</PpLayout>
  <Index>19</Index>
</p4ppTags>
</file>

<file path=customXml/item13.xml><?xml version="1.0" encoding="utf-8"?>
<p4ppTags>
  <Name>Four objects + Navigation</Name>
  <PpLayout>32</PpLayout>
  <Index>20</Index>
</p4ppTags>
</file>

<file path=customXml/item14.xml><?xml version="1.0" encoding="utf-8"?>
<p4ppTags>
  <Name>Chapter title (big bar down)</Name>
  <PpLayout>1</PpLayout>
  <Index>5</Index>
</p4ppTags>
</file>

<file path=customXml/item15.xml><?xml version="1.0" encoding="utf-8"?>
<p4ppTags>
  <Name>Free Content</Name>
  <PpLayout>11</PpLayout>
  <Index>9</Index>
</p4ppTags>
</file>

<file path=customXml/item16.xml><?xml version="1.0" encoding="utf-8"?>
<p4ppTags>
  <Name>Four objects</Name>
  <PpLayout>24</PpLayout>
  <Index>15</Index>
</p4ppTags>
</file>

<file path=customXml/item17.xml><?xml version="1.0" encoding="utf-8"?>
<p4ppTags>
  <Name>One object (small)</Name>
  <PpLayout>16</PpLayout>
  <Index>11</Index>
</p4ppTags>
</file>

<file path=customXml/item18.xml><?xml version="1.0" encoding="utf-8"?>
<p4ppTags>
  <Name>Two rows</Name>
  <PpLayout>32</PpLayout>
  <Index>13</Index>
</p4ppTags>
</file>

<file path=customXml/item2.xml><?xml version="1.0" encoding="utf-8"?>
<p4ppTags>
  <Name>Three columns</Name>
  <PpLayout>32</PpLayout>
  <Index>14</Index>
</p4ppTags>
</file>

<file path=customXml/item3.xml><?xml version="1.0" encoding="utf-8"?>
<p4ppTags>
  <Name>One object (small) + Navigation</Name>
  <PpLayout>32</PpLayout>
  <Index>17</Index>
</p4ppTags>
</file>

<file path=customXml/item4.xml><?xml version="1.0" encoding="utf-8"?>
<p4ppTags/>
</file>

<file path=customXml/item5.xml><?xml version="1.0" encoding="utf-8"?>
<p4ppTags>
  <Name>Title (big bar down)</Name>
  <PpLayout>1</PpLayout>
  <Index>1</Index>
</p4ppTags>
</file>

<file path=customXml/item6.xml><?xml version="1.0" encoding="utf-8"?>
<p4ppTags>
  <Name>One object (large)</Name>
  <PpLayout>16</PpLayout>
  <Index>10</Index>
</p4ppTags>
</file>

<file path=customXml/item7.xml><?xml version="1.0" encoding="utf-8"?>
<p4ppTags>
  <Name>Two columns + Navigation</Name>
  <PpLayout>32</PpLayout>
  <Index>18</Index>
</p4ppTags>
</file>

<file path=customXml/item8.xml><?xml version="1.0" encoding="utf-8"?>
<p4ppTags>
  <Name>Two columns</Name>
  <PpLayout>29</PpLayout>
  <Index>12</Index>
</p4ppTags>
</file>

<file path=customXml/item9.xml><?xml version="1.0" encoding="utf-8"?>
<p4ppTags>
  <Name>Text + Index</Name>
  <PpLayout>32</PpLayout>
  <Index>8</Index>
</p4ppTags>
</file>

<file path=customXml/itemProps1.xml><?xml version="1.0" encoding="utf-8"?>
<ds:datastoreItem xmlns:ds="http://schemas.openxmlformats.org/officeDocument/2006/customXml" ds:itemID="{08CF5312-C8CE-42A4-B96B-D9FCC95FBDB3}">
  <ds:schemaRefs/>
</ds:datastoreItem>
</file>

<file path=customXml/itemProps10.xml><?xml version="1.0" encoding="utf-8"?>
<ds:datastoreItem xmlns:ds="http://schemas.openxmlformats.org/officeDocument/2006/customXml" ds:itemID="{9C85B323-8697-4319-B012-CB7EF0B99A9B}">
  <ds:schemaRefs/>
</ds:datastoreItem>
</file>

<file path=customXml/itemProps11.xml><?xml version="1.0" encoding="utf-8"?>
<ds:datastoreItem xmlns:ds="http://schemas.openxmlformats.org/officeDocument/2006/customXml" ds:itemID="{83EE303D-C4B5-487A-A4B6-FEFDCEB82565}">
  <ds:schemaRefs/>
</ds:datastoreItem>
</file>

<file path=customXml/itemProps12.xml><?xml version="1.0" encoding="utf-8"?>
<ds:datastoreItem xmlns:ds="http://schemas.openxmlformats.org/officeDocument/2006/customXml" ds:itemID="{91321DA8-4787-42F9-B431-20BE2B8E8CFA}">
  <ds:schemaRefs/>
</ds:datastoreItem>
</file>

<file path=customXml/itemProps13.xml><?xml version="1.0" encoding="utf-8"?>
<ds:datastoreItem xmlns:ds="http://schemas.openxmlformats.org/officeDocument/2006/customXml" ds:itemID="{588D3410-A9B4-4548-8C7E-BC26DA73704D}">
  <ds:schemaRefs/>
</ds:datastoreItem>
</file>

<file path=customXml/itemProps14.xml><?xml version="1.0" encoding="utf-8"?>
<ds:datastoreItem xmlns:ds="http://schemas.openxmlformats.org/officeDocument/2006/customXml" ds:itemID="{B842808A-63C4-4809-A3FE-CB9BAEDB5518}">
  <ds:schemaRefs/>
</ds:datastoreItem>
</file>

<file path=customXml/itemProps15.xml><?xml version="1.0" encoding="utf-8"?>
<ds:datastoreItem xmlns:ds="http://schemas.openxmlformats.org/officeDocument/2006/customXml" ds:itemID="{EB9694BB-221C-4E15-A7C9-203B766638CE}">
  <ds:schemaRefs/>
</ds:datastoreItem>
</file>

<file path=customXml/itemProps16.xml><?xml version="1.0" encoding="utf-8"?>
<ds:datastoreItem xmlns:ds="http://schemas.openxmlformats.org/officeDocument/2006/customXml" ds:itemID="{DF615B3B-0AA2-4A12-84A5-4A53F99B524E}">
  <ds:schemaRefs/>
</ds:datastoreItem>
</file>

<file path=customXml/itemProps17.xml><?xml version="1.0" encoding="utf-8"?>
<ds:datastoreItem xmlns:ds="http://schemas.openxmlformats.org/officeDocument/2006/customXml" ds:itemID="{1D21753F-2754-4ED2-A2CB-78BF3FB2865E}">
  <ds:schemaRefs/>
</ds:datastoreItem>
</file>

<file path=customXml/itemProps18.xml><?xml version="1.0" encoding="utf-8"?>
<ds:datastoreItem xmlns:ds="http://schemas.openxmlformats.org/officeDocument/2006/customXml" ds:itemID="{B341031C-DF69-4A64-9B2B-12371A08AC58}">
  <ds:schemaRefs/>
</ds:datastoreItem>
</file>

<file path=customXml/itemProps2.xml><?xml version="1.0" encoding="utf-8"?>
<ds:datastoreItem xmlns:ds="http://schemas.openxmlformats.org/officeDocument/2006/customXml" ds:itemID="{BC34F54B-3874-4AF0-9415-8D255EF26171}">
  <ds:schemaRefs/>
</ds:datastoreItem>
</file>

<file path=customXml/itemProps3.xml><?xml version="1.0" encoding="utf-8"?>
<ds:datastoreItem xmlns:ds="http://schemas.openxmlformats.org/officeDocument/2006/customXml" ds:itemID="{D76D7041-CBAA-47E6-9D26-EFF89B25F35C}">
  <ds:schemaRefs/>
</ds:datastoreItem>
</file>

<file path=customXml/itemProps4.xml><?xml version="1.0" encoding="utf-8"?>
<ds:datastoreItem xmlns:ds="http://schemas.openxmlformats.org/officeDocument/2006/customXml" ds:itemID="{EB8A4E2E-2B8F-4B71-A368-F18362B0C85F}">
  <ds:schemaRefs/>
</ds:datastoreItem>
</file>

<file path=customXml/itemProps5.xml><?xml version="1.0" encoding="utf-8"?>
<ds:datastoreItem xmlns:ds="http://schemas.openxmlformats.org/officeDocument/2006/customXml" ds:itemID="{A5111100-98EE-4A20-AE7B-BF136EFD1435}">
  <ds:schemaRefs/>
</ds:datastoreItem>
</file>

<file path=customXml/itemProps6.xml><?xml version="1.0" encoding="utf-8"?>
<ds:datastoreItem xmlns:ds="http://schemas.openxmlformats.org/officeDocument/2006/customXml" ds:itemID="{AA004A45-EFAF-4A9B-8FAF-B6FACA8B75CE}">
  <ds:schemaRefs/>
</ds:datastoreItem>
</file>

<file path=customXml/itemProps7.xml><?xml version="1.0" encoding="utf-8"?>
<ds:datastoreItem xmlns:ds="http://schemas.openxmlformats.org/officeDocument/2006/customXml" ds:itemID="{37815CEA-42C4-4EBE-B2C5-949DF4BD96DF}">
  <ds:schemaRefs/>
</ds:datastoreItem>
</file>

<file path=customXml/itemProps8.xml><?xml version="1.0" encoding="utf-8"?>
<ds:datastoreItem xmlns:ds="http://schemas.openxmlformats.org/officeDocument/2006/customXml" ds:itemID="{5DED66E8-CCCD-4A02-996E-D5D9017C22E0}">
  <ds:schemaRefs/>
</ds:datastoreItem>
</file>

<file path=customXml/itemProps9.xml><?xml version="1.0" encoding="utf-8"?>
<ds:datastoreItem xmlns:ds="http://schemas.openxmlformats.org/officeDocument/2006/customXml" ds:itemID="{3FF35072-9787-4395-B0AC-06796F4EB77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SIM_PPT_4x3_Examples_Jan_2014.potx</Template>
  <TotalTime>802</TotalTime>
  <Words>322</Words>
  <Application>Microsoft Office PowerPoint</Application>
  <PresentationFormat>On-screen Show (4:3)</PresentationFormat>
  <Paragraphs>122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ＭＳ Ｐゴシック</vt:lpstr>
      <vt:lpstr>Arial</vt:lpstr>
      <vt:lpstr>Wingdings</vt:lpstr>
      <vt:lpstr>ヒラギノ角ゴ Pro W3</vt:lpstr>
      <vt:lpstr>SIM_PPT_4x3_Examples_Jan_2014</vt:lpstr>
      <vt:lpstr>Managed Automaton - SESP</vt:lpstr>
      <vt:lpstr>Agenda</vt:lpstr>
      <vt:lpstr>Working With PDM Managed Documents</vt:lpstr>
      <vt:lpstr>Insight  API’s</vt:lpstr>
      <vt:lpstr>Insight API’s</vt:lpstr>
      <vt:lpstr>Insight  API’s</vt:lpstr>
      <vt:lpstr>SESP and SEEC APIs</vt:lpstr>
      <vt:lpstr>SESP and SEEC APIs….  Some differences</vt:lpstr>
      <vt:lpstr>Example logging into SEEC</vt:lpstr>
      <vt:lpstr>SESP and SEEC APIs….  Some differences</vt:lpstr>
      <vt:lpstr>SESP API’s</vt:lpstr>
      <vt:lpstr>SESP API’s</vt:lpstr>
      <vt:lpstr>SESP API’s</vt:lpstr>
      <vt:lpstr>More examples</vt:lpstr>
      <vt:lpstr>PowerPoint Presentation</vt:lpstr>
    </vt:vector>
  </TitlesOfParts>
  <Company>SIEMENS AG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Tiernan, Pete</dc:creator>
  <cp:lastModifiedBy>Chasteen, Greg</cp:lastModifiedBy>
  <cp:revision>34</cp:revision>
  <cp:lastPrinted>2012-10-29T09:59:01Z</cp:lastPrinted>
  <dcterms:created xsi:type="dcterms:W3CDTF">2006-04-07T10:01:45Z</dcterms:created>
  <dcterms:modified xsi:type="dcterms:W3CDTF">2014-05-11T13:47:11Z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June 2013</vt:lpwstr>
  </property>
  <property fmtid="{D5CDD505-2E9C-101B-9397-08002B2CF9AE}" pid="4" name="Office version">
    <vt:lpwstr>2007/2010</vt:lpwstr>
  </property>
  <property fmtid="{D5CDD505-2E9C-101B-9397-08002B2CF9AE}" pid="5" name="Release version">
    <vt:lpwstr>2.0.1</vt:lpwstr>
  </property>
</Properties>
</file>